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2" r:id="rId3"/>
    <p:sldId id="258" r:id="rId4"/>
    <p:sldId id="263" r:id="rId5"/>
    <p:sldId id="264" r:id="rId6"/>
    <p:sldId id="265" r:id="rId7"/>
    <p:sldId id="267" r:id="rId8"/>
    <p:sldId id="266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51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4E0A6-43F8-4B9E-A65A-044BDBE73ABB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806B8-F17B-42C7-9F61-45CD5F6CB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06B8-F17B-42C7-9F61-45CD5F6CB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06B8-F17B-42C7-9F61-45CD5F6CB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3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7505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Napovedovanje</a:t>
            </a:r>
            <a:r>
              <a:rPr lang="en-US" sz="3200" b="1" dirty="0"/>
              <a:t> </a:t>
            </a:r>
            <a:r>
              <a:rPr lang="en-US" sz="3200" b="1" dirty="0" err="1"/>
              <a:t>dnevne</a:t>
            </a:r>
            <a:r>
              <a:rPr lang="en-US" sz="3200" b="1" dirty="0"/>
              <a:t> </a:t>
            </a:r>
            <a:r>
              <a:rPr lang="en-US" sz="3200" b="1" dirty="0" err="1"/>
              <a:t>proizvodnje</a:t>
            </a:r>
            <a:r>
              <a:rPr lang="en-US" sz="3200" b="1" dirty="0"/>
              <a:t> </a:t>
            </a:r>
            <a:br>
              <a:rPr lang="sl-SI" sz="3200" b="1" dirty="0"/>
            </a:br>
            <a:r>
              <a:rPr lang="en-US" sz="3200" b="1" dirty="0"/>
              <a:t>son</a:t>
            </a:r>
            <a:r>
              <a:rPr lang="sl-SI" sz="3200" b="1" dirty="0" err="1"/>
              <a:t>čnih</a:t>
            </a:r>
            <a:r>
              <a:rPr lang="sl-SI" sz="3200" b="1" dirty="0"/>
              <a:t> elektrarn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16" name="TextBox 15"/>
          <p:cNvSpPr txBox="1"/>
          <p:nvPr/>
        </p:nvSpPr>
        <p:spPr>
          <a:xfrm>
            <a:off x="3276600" y="3055948"/>
            <a:ext cx="19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Lokacija elektrarn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099090"/>
            <a:ext cx="19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Lokalni vplivi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75" y="3080850"/>
            <a:ext cx="21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Vreme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1335222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 err="1"/>
              <a:t>Okoljski</a:t>
            </a:r>
            <a:r>
              <a:rPr lang="sl-SI" sz="2400" dirty="0"/>
              <a:t> problemi in zakonodaj nas silijo v večanje deleža obnovljive energije (hidroelektrarne, vetrne elektrarne, </a:t>
            </a:r>
            <a:r>
              <a:rPr lang="sl-SI" sz="2400" u="sng" dirty="0"/>
              <a:t>sončne elektrarne</a:t>
            </a:r>
            <a:r>
              <a:rPr lang="sl-SI" sz="2400" dirty="0"/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Proizvodnja le-teh pa je nepredvidljiva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84" y="3824075"/>
            <a:ext cx="2640219" cy="250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060" y="3824074"/>
            <a:ext cx="2785521" cy="2452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" y="3824075"/>
            <a:ext cx="2736551" cy="24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99" y="47505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Trg električne energije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15" name="TextBox 14"/>
          <p:cNvSpPr txBox="1"/>
          <p:nvPr/>
        </p:nvSpPr>
        <p:spPr>
          <a:xfrm>
            <a:off x="216253" y="818168"/>
            <a:ext cx="4203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Proizvodnja: elektrarne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Prenos: Elektro Slovenija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Distribucija:</a:t>
            </a:r>
            <a:br>
              <a:rPr lang="sl-SI" sz="2400" dirty="0"/>
            </a:br>
            <a:r>
              <a:rPr lang="sl-SI" sz="2400" dirty="0"/>
              <a:t>Elektro Ljubljana, Primorska…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Trgovanje (borza, trgovci): Elektro Energija, Gen-I, Petrol, E3,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Trgovec mora vedeti, s kakšnimi količinami trguje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24400"/>
            <a:ext cx="7708829" cy="1711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6022"/>
            <a:ext cx="4961308" cy="3720981"/>
          </a:xfrm>
          <a:prstGeom prst="rect">
            <a:avLst/>
          </a:prstGeom>
        </p:spPr>
      </p:pic>
      <p:cxnSp>
        <p:nvCxnSpPr>
          <p:cNvPr id="10" name="Connector: Elbow 9"/>
          <p:cNvCxnSpPr>
            <a:cxnSpLocks/>
          </p:cNvCxnSpPr>
          <p:nvPr/>
        </p:nvCxnSpPr>
        <p:spPr>
          <a:xfrm rot="10800000" flipV="1">
            <a:off x="1904998" y="4420376"/>
            <a:ext cx="2514602" cy="457201"/>
          </a:xfrm>
          <a:prstGeom prst="bentConnector3">
            <a:avLst>
              <a:gd name="adj1" fmla="val 997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7" y="2260881"/>
            <a:ext cx="9138998" cy="468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28" y="47076"/>
            <a:ext cx="8782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Zakaj potrebujemo dobre napovedi proizvodnje?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251129" y="703174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Oblikovanje cene na tržišču (borzi)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Dnevna napoved za naslednjih 24 ur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Sprejemljiva odstopanja ± 3% (prevelika odstopanja lahko vodijo v nakup po visoki ceni ali prodajo po nizki, celo negativni ceni)</a:t>
            </a:r>
          </a:p>
        </p:txBody>
      </p:sp>
      <p:sp>
        <p:nvSpPr>
          <p:cNvPr id="9" name="Oval 8"/>
          <p:cNvSpPr/>
          <p:nvPr/>
        </p:nvSpPr>
        <p:spPr>
          <a:xfrm>
            <a:off x="5227731" y="3505200"/>
            <a:ext cx="1364316" cy="839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2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75" y="189638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Podatki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246922" y="780871"/>
            <a:ext cx="8615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345 sončnih elektrarn na Primorskem (2011-2015)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Vremenske napovedi - modelski podatki </a:t>
            </a:r>
            <a:r>
              <a:rPr lang="sl-SI" sz="2400" dirty="0" err="1"/>
              <a:t>Aladin</a:t>
            </a:r>
            <a:r>
              <a:rPr lang="sl-SI" sz="2400" dirty="0"/>
              <a:t>/SI (2011-2012): </a:t>
            </a:r>
            <a:br>
              <a:rPr lang="sl-SI" sz="2400" dirty="0"/>
            </a:br>
            <a:r>
              <a:rPr lang="sl-SI" sz="2400" dirty="0"/>
              <a:t>486 modelskih točk, 15 vremenskih parametrov na točko, 24 ur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3" y="2133600"/>
            <a:ext cx="3675101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49" y="1989599"/>
            <a:ext cx="2963615" cy="28426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6950" y="5135940"/>
            <a:ext cx="1371600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/>
              <a:t>24-urne napovedi (za vsako uro)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038600" y="5567210"/>
            <a:ext cx="381000" cy="147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5400000">
            <a:off x="5505308" y="4778348"/>
            <a:ext cx="412696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6781799" y="5597690"/>
            <a:ext cx="395647" cy="193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96057" y="5135940"/>
            <a:ext cx="1981200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/>
              <a:t>Strojno učenje na podlagi zgodovinskih podatkov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79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75" y="189638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Dosedanji dosežki in izzivi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1447800" y="780871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V svetovnem merilo med največjimi tovrstnimi študijami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Preseženi kriteriji (srednja dnevna napaka pod 0.5%)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Izzivi tehnične narave pri pridobivanju podatkov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 modeliranje lokalnih vplivov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 optimizacija števila potrebnih modelskih točk (cena)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6200" y="762000"/>
            <a:ext cx="1143000" cy="6096456"/>
            <a:chOff x="76200" y="1295856"/>
            <a:chExt cx="833932" cy="556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1295856"/>
              <a:ext cx="833932" cy="5562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5061" y="1981200"/>
              <a:ext cx="685800" cy="1524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762882"/>
            <a:ext cx="5638800" cy="3859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04" y="3596642"/>
            <a:ext cx="2173378" cy="30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92521"/>
            <a:ext cx="2103327" cy="2537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1143000"/>
          </a:xfrm>
        </p:spPr>
        <p:txBody>
          <a:bodyPr>
            <a:normAutofit fontScale="90000"/>
          </a:bodyPr>
          <a:lstStyle/>
          <a:p>
            <a:r>
              <a:rPr lang="sl-SI" dirty="0"/>
              <a:t>Avtomatske v</a:t>
            </a:r>
            <a:r>
              <a:rPr lang="en-US" dirty="0" err="1"/>
              <a:t>ideo</a:t>
            </a:r>
            <a:r>
              <a:rPr lang="en-US" dirty="0"/>
              <a:t> </a:t>
            </a:r>
            <a:r>
              <a:rPr lang="en-US" dirty="0" err="1"/>
              <a:t>meritve</a:t>
            </a:r>
            <a:r>
              <a:rPr lang="en-US" dirty="0"/>
              <a:t> </a:t>
            </a:r>
            <a:r>
              <a:rPr lang="sl-SI" dirty="0"/>
              <a:t>dolžin </a:t>
            </a:r>
            <a:br>
              <a:rPr lang="sl-SI" dirty="0"/>
            </a:br>
            <a:r>
              <a:rPr lang="en-US" dirty="0" err="1"/>
              <a:t>smu</a:t>
            </a:r>
            <a:r>
              <a:rPr lang="sl-SI" dirty="0" err="1"/>
              <a:t>čarskih</a:t>
            </a:r>
            <a:r>
              <a:rPr lang="sl-SI" dirty="0"/>
              <a:t> skokov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5043551"/>
          </a:xfrm>
        </p:spPr>
        <p:txBody>
          <a:bodyPr>
            <a:normAutofit lnSpcReduction="10000"/>
          </a:bodyPr>
          <a:lstStyle/>
          <a:p>
            <a:r>
              <a:rPr lang="sl-SI" dirty="0"/>
              <a:t>FIS, </a:t>
            </a:r>
            <a:r>
              <a:rPr lang="sl-SI" dirty="0" err="1"/>
              <a:t>Swiss</a:t>
            </a:r>
            <a:r>
              <a:rPr lang="sl-SI" dirty="0"/>
              <a:t> </a:t>
            </a:r>
            <a:r>
              <a:rPr lang="sl-SI" dirty="0" err="1"/>
              <a:t>Timing</a:t>
            </a:r>
            <a:r>
              <a:rPr lang="sl-SI" dirty="0"/>
              <a:t> na večjih tekmah (celinski, svetovni pokal)</a:t>
            </a:r>
          </a:p>
          <a:p>
            <a:r>
              <a:rPr lang="sl-SI" dirty="0"/>
              <a:t>Ročno merjenje s pomočjo video tehnologije (</a:t>
            </a:r>
            <a:r>
              <a:rPr lang="sl-SI" dirty="0" err="1"/>
              <a:t>frame</a:t>
            </a:r>
            <a:r>
              <a:rPr lang="sl-SI" dirty="0"/>
              <a:t> </a:t>
            </a:r>
            <a:r>
              <a:rPr lang="sl-SI" dirty="0" err="1"/>
              <a:t>by</a:t>
            </a:r>
            <a:r>
              <a:rPr lang="sl-SI" dirty="0"/>
              <a:t> </a:t>
            </a:r>
            <a:r>
              <a:rPr lang="sl-SI" dirty="0" err="1"/>
              <a:t>frame</a:t>
            </a:r>
            <a:r>
              <a:rPr lang="sl-SI" dirty="0"/>
              <a:t>)</a:t>
            </a:r>
          </a:p>
          <a:p>
            <a:r>
              <a:rPr lang="sl-SI" dirty="0"/>
              <a:t>Sicer popolnoma ročne meritve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064" y="3276600"/>
            <a:ext cx="5410200" cy="3367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564284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/>
              <a:t>2-4 </a:t>
            </a:r>
            <a:r>
              <a:rPr lang="sl-SI" sz="2000" dirty="0" err="1"/>
              <a:t>hitrosnemalne</a:t>
            </a:r>
            <a:r>
              <a:rPr lang="sl-SI" sz="2000" dirty="0"/>
              <a:t> HD kamere, optična povezava do računalnika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8915400" cy="6022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8929"/>
            <a:ext cx="5334000" cy="1858962"/>
          </a:xfrm>
        </p:spPr>
        <p:txBody>
          <a:bodyPr>
            <a:normAutofit/>
          </a:bodyPr>
          <a:lstStyle/>
          <a:p>
            <a:r>
              <a:rPr lang="sl-SI" dirty="0"/>
              <a:t>Izvedba na letalnicah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9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16353"/>
            <a:ext cx="2667000" cy="1571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Idejna rešitev (PKP projekt)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419600" cy="5181600"/>
          </a:xfrm>
        </p:spPr>
        <p:txBody>
          <a:bodyPr>
            <a:normAutofit fontScale="92500" lnSpcReduction="10000"/>
          </a:bodyPr>
          <a:lstStyle/>
          <a:p>
            <a:r>
              <a:rPr lang="sl-SI" dirty="0"/>
              <a:t>Na manjših skakalnicah (do 35m) z eno fiksno kamero in računalnikom</a:t>
            </a:r>
          </a:p>
          <a:p>
            <a:r>
              <a:rPr lang="sl-SI" dirty="0"/>
              <a:t>Sledenje skakalcu v zrak (računalniški vid)</a:t>
            </a:r>
          </a:p>
          <a:p>
            <a:r>
              <a:rPr lang="sl-SI" dirty="0"/>
              <a:t>Razpoznavanje doskoka (strojno učenja iz video in avdio signala)</a:t>
            </a:r>
          </a:p>
          <a:p>
            <a:r>
              <a:rPr lang="sl-SI" dirty="0"/>
              <a:t>Avtomatska meritev na kalibrirani mreži v skoraj realnem času (4-6s)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85" y="2917742"/>
            <a:ext cx="4320826" cy="3932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0" y="1295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/>
              <a:t>1x hitra kamera</a:t>
            </a:r>
            <a:br>
              <a:rPr lang="sl-SI" sz="2400" dirty="0"/>
            </a:br>
            <a:r>
              <a:rPr lang="sl-SI" sz="2400" dirty="0"/>
              <a:t>(100 </a:t>
            </a:r>
            <a:r>
              <a:rPr lang="sl-SI" sz="2400" dirty="0" err="1"/>
              <a:t>fps</a:t>
            </a:r>
            <a:r>
              <a:rPr lang="sl-SI" sz="2400" dirty="0"/>
              <a:t>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93" y="5590104"/>
            <a:ext cx="1587818" cy="12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7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sodelujete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5181600"/>
          </a:xfrm>
        </p:spPr>
        <p:txBody>
          <a:bodyPr>
            <a:normAutofit/>
          </a:bodyPr>
          <a:lstStyle/>
          <a:p>
            <a:r>
              <a:rPr lang="en-US" dirty="0"/>
              <a:t>Pomo</a:t>
            </a:r>
            <a:r>
              <a:rPr lang="sl-SI" dirty="0"/>
              <a:t>č pri snemanju (postavitev, nadzor snemanja)</a:t>
            </a:r>
          </a:p>
          <a:p>
            <a:r>
              <a:rPr lang="sl-SI" dirty="0"/>
              <a:t>Izdelava uporabniških vmesnikov za aplikacije</a:t>
            </a:r>
          </a:p>
          <a:p>
            <a:r>
              <a:rPr lang="sl-SI" dirty="0"/>
              <a:t>Upravljanje in organizacija posnetkov v podatkovni bazi</a:t>
            </a:r>
          </a:p>
          <a:p>
            <a:r>
              <a:rPr lang="sl-SI" dirty="0"/>
              <a:t>Sledenje gibanju skakalca (</a:t>
            </a:r>
            <a:r>
              <a:rPr lang="sl-SI" dirty="0" err="1"/>
              <a:t>OpenCV</a:t>
            </a:r>
            <a:r>
              <a:rPr lang="sl-SI" dirty="0"/>
              <a:t>, </a:t>
            </a:r>
            <a:r>
              <a:rPr lang="sl-SI" dirty="0" err="1"/>
              <a:t>OpenCL</a:t>
            </a:r>
            <a:r>
              <a:rPr lang="sl-SI" dirty="0"/>
              <a:t>)</a:t>
            </a:r>
          </a:p>
          <a:p>
            <a:r>
              <a:rPr lang="sl-SI" dirty="0"/>
              <a:t>Strojno učenje detekcije pristanka (</a:t>
            </a:r>
            <a:r>
              <a:rPr lang="sl-SI" dirty="0" err="1"/>
              <a:t>OpenCV</a:t>
            </a:r>
            <a:r>
              <a:rPr lang="sl-SI" dirty="0"/>
              <a:t> …)</a:t>
            </a:r>
          </a:p>
          <a:p>
            <a:r>
              <a:rPr lang="sl-SI" dirty="0"/>
              <a:t>Vrednotenje rezultatov (izvajanje „</a:t>
            </a:r>
            <a:r>
              <a:rPr lang="sl-SI" dirty="0" err="1"/>
              <a:t>ročnih“video</a:t>
            </a:r>
            <a:r>
              <a:rPr lang="sl-SI" dirty="0"/>
              <a:t> meritev, primerjava z „uradnimi“ meritvami)</a:t>
            </a:r>
          </a:p>
        </p:txBody>
      </p:sp>
    </p:spTree>
    <p:extLst>
      <p:ext uri="{BB962C8B-B14F-4D97-AF65-F5344CB8AC3E}">
        <p14:creationId xmlns:p14="http://schemas.microsoft.com/office/powerpoint/2010/main" val="335119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318</Words>
  <Application>Microsoft Office PowerPoint</Application>
  <PresentationFormat>On-screen Show (4:3)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Avtomatske video meritve dolžin  smučarskih skokov</vt:lpstr>
      <vt:lpstr>Izvedba na letalnicah</vt:lpstr>
      <vt:lpstr>Idejna rešitev (PKP projekt)</vt:lpstr>
      <vt:lpstr>Kako lahko sodelujete?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Matjaž Kukar</cp:lastModifiedBy>
  <cp:revision>25</cp:revision>
  <dcterms:created xsi:type="dcterms:W3CDTF">2006-08-16T00:00:00Z</dcterms:created>
  <dcterms:modified xsi:type="dcterms:W3CDTF">2017-02-08T23:55:30Z</dcterms:modified>
</cp:coreProperties>
</file>